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2" r:id="rId3"/>
    <p:sldId id="257" r:id="rId4"/>
    <p:sldId id="258" r:id="rId5"/>
    <p:sldId id="263" r:id="rId6"/>
    <p:sldId id="264" r:id="rId7"/>
    <p:sldId id="265" r:id="rId8"/>
    <p:sldId id="259" r:id="rId9"/>
    <p:sldId id="260" r:id="rId10"/>
    <p:sldId id="261" r:id="rId11"/>
    <p:sldId id="262" r:id="rId12"/>
    <p:sldId id="266" r:id="rId13"/>
    <p:sldId id="267" r:id="rId14"/>
    <p:sldId id="283" r:id="rId15"/>
    <p:sldId id="268" r:id="rId16"/>
    <p:sldId id="279" r:id="rId17"/>
    <p:sldId id="280" r:id="rId18"/>
    <p:sldId id="281" r:id="rId19"/>
    <p:sldId id="269" r:id="rId20"/>
    <p:sldId id="270" r:id="rId21"/>
    <p:sldId id="271" r:id="rId22"/>
    <p:sldId id="272" r:id="rId23"/>
    <p:sldId id="273" r:id="rId24"/>
    <p:sldId id="275" r:id="rId25"/>
    <p:sldId id="274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77E2A33-0181-46BC-8C16-C4A11CDA2F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C57E62-D9EC-42F5-934B-0BA3147DE6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A3C23-AF74-424F-BCDE-219BA43DC9FE}" type="datetimeFigureOut">
              <a:rPr lang="fr-FR" smtClean="0"/>
              <a:t>29/02/2020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9D23BA-8FD8-42AB-AB5E-B7F349D44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E215B-ECCF-4438-B520-85FBAE2164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C52F0-EA21-42D8-AC70-AD6F2F72D7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0308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C3D5213-0914-412C-81D4-6E48370B164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EEC2CC-2E2B-47A0-9B98-013C565DE22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E8CDA21-6FDC-420F-B51E-D514E540181B}" type="datetime1">
              <a:rPr lang="fr-FR"/>
              <a:pPr lvl="0"/>
              <a:t>29/02/2020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718C573-E1B0-409C-B350-341873D8A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57979D74-5429-4543-AEF6-ED9C2A5B9FA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21AF77-8509-4D9A-B768-354AAD889B9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D88A28-4955-4225-B6A1-F7BB989C5D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0B778FA-399C-4208-8176-0E9EEBE67C1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7982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A685-5F51-4FE0-BB16-D27F92B3C7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128" y="1788456"/>
            <a:ext cx="8361227" cy="2098227"/>
          </a:xfrm>
        </p:spPr>
        <p:txBody>
          <a:bodyPr anchor="b" anchorCtr="1">
            <a:noAutofit/>
          </a:bodyPr>
          <a:lstStyle>
            <a:lvl1pPr algn="ctr">
              <a:defRPr sz="7200" cap="all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DF6F-FF91-4603-A4C6-1F72DD572D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9905" y="3956279"/>
            <a:ext cx="6831674" cy="1086234"/>
          </a:xfrm>
        </p:spPr>
        <p:txBody>
          <a:bodyPr anchorCtr="1"/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08853-AC84-4457-989C-745E4B8489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52862" y="6453387"/>
            <a:ext cx="1607944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5AD6F-58F5-41A2-BCEE-C0C7DA61FA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057" y="6453387"/>
            <a:ext cx="7023378" cy="404612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9CCA2-C73C-4B7B-8503-6B53ED0A26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8DFBD469-C758-4C3F-823E-B536504403B8}" type="slidenum"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6061C3-2440-4610-AE58-333339D85FEC}"/>
              </a:ext>
            </a:extLst>
          </p:cNvPr>
          <p:cNvGrpSpPr/>
          <p:nvPr/>
        </p:nvGrpSpPr>
        <p:grpSpPr>
          <a:xfrm>
            <a:off x="752862" y="744467"/>
            <a:ext cx="10674111" cy="5349669"/>
            <a:chOff x="752862" y="744467"/>
            <a:chExt cx="10674111" cy="53496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B8490FF-9C1F-466C-AF6C-7BE555D24445}"/>
                </a:ext>
              </a:extLst>
            </p:cNvPr>
            <p:cNvSpPr/>
            <p:nvPr/>
          </p:nvSpPr>
          <p:spPr>
            <a:xfrm>
              <a:off x="8151958" y="1685650"/>
              <a:ext cx="3275015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0"/>
                <a:gd name="f4" fmla="val 8761"/>
                <a:gd name="f5" fmla="val 9126"/>
                <a:gd name="f6" fmla="val 9127"/>
                <a:gd name="f7" fmla="*/ f0 1 10000"/>
                <a:gd name="f8" fmla="*/ f1 1 10000"/>
                <a:gd name="f9" fmla="+- f3 0 f2"/>
                <a:gd name="f10" fmla="*/ f9 1 10000"/>
                <a:gd name="f11" fmla="*/ f2 1 f10"/>
                <a:gd name="f12" fmla="*/ f3 1 f10"/>
                <a:gd name="f13" fmla="*/ f11 f7 1"/>
                <a:gd name="f14" fmla="*/ f12 f7 1"/>
                <a:gd name="f15" fmla="*/ f12 f8 1"/>
                <a:gd name="f16" fmla="*/ f11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0000" h="10000">
                  <a:moveTo>
                    <a:pt x="f4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5"/>
                  </a:lnTo>
                  <a:lnTo>
                    <a:pt x="f4" y="f6"/>
                  </a:lnTo>
                  <a:lnTo>
                    <a:pt x="f4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5DC502B-E278-41E1-B601-08A189418925}"/>
                </a:ext>
              </a:extLst>
            </p:cNvPr>
            <p:cNvSpPr/>
            <p:nvPr/>
          </p:nvSpPr>
          <p:spPr>
            <a:xfrm flipH="1" flipV="1">
              <a:off x="752862" y="744467"/>
              <a:ext cx="3275664" cy="44084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002"/>
                <a:gd name="f4" fmla="val 10000"/>
                <a:gd name="f5" fmla="val 8763"/>
                <a:gd name="f6" fmla="val 2"/>
                <a:gd name="f7" fmla="+- 0 0 2"/>
                <a:gd name="f8" fmla="val 9698"/>
                <a:gd name="f9" fmla="val 4"/>
                <a:gd name="f10" fmla="val 9427"/>
                <a:gd name="f11" fmla="val 9125"/>
                <a:gd name="f12" fmla="val 9128"/>
                <a:gd name="f13" fmla="*/ f0 1 10002"/>
                <a:gd name="f14" fmla="*/ f1 1 10000"/>
                <a:gd name="f15" fmla="+- f4 0 f2"/>
                <a:gd name="f16" fmla="+- f3 0 f2"/>
                <a:gd name="f17" fmla="*/ f16 1 10002"/>
                <a:gd name="f18" fmla="*/ f15 1 10000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0002" h="10000">
                  <a:moveTo>
                    <a:pt x="f5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6" y="f4"/>
                  </a:lnTo>
                  <a:cubicBezTo>
                    <a:pt x="f7" y="f8"/>
                    <a:pt x="f9" y="f10"/>
                    <a:pt x="f2" y="f11"/>
                  </a:cubicBezTo>
                  <a:lnTo>
                    <a:pt x="f5" y="f12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191B0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2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7A1-B0D8-4ABD-ABF3-661DAE5D08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2F144-E412-4171-A22A-AEAB8ACC508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2295528"/>
            <a:ext cx="9601200" cy="357187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F9AA4-BF96-4A6F-8D80-A7631001F0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20A2-AEA7-4ED5-ABDE-0B1AC22401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A1C7-B6C3-4FB7-BDB7-A99F29B8B4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7B94A3-62E1-449E-882F-7CD144BE400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D529E-7CCD-4B9F-9345-F66F55A0135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596563" y="624160"/>
            <a:ext cx="1565763" cy="5243242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1B999-0AAA-43B3-A040-8C8D034CE70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371600" y="624160"/>
            <a:ext cx="8179637" cy="5243242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C9CC4-0F23-4C58-B9B3-F8898C6B32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9E15C-C9D0-4DD5-A199-33D6A41F6F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B73F1-CCB0-47CE-AA5F-8694091BCF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202C57-93D8-428E-82DE-593D28E3F40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3970-1864-41C3-9342-AC665CB6CD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E492-47FD-4B06-B1E2-2DB6BCA732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9C8D-1E9B-408C-944E-7BB6FC0D84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E506C-CEBB-493F-9C00-DD83F2AC5D9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019E-B2C5-48C9-AC4B-9E1AF2085E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A16772-8024-4CCD-9B55-EE8272919B6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4EC7-AAE4-444B-A6BC-8E8BE6B8A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023" y="1301355"/>
            <a:ext cx="9612968" cy="2852735"/>
          </a:xfr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EFBFD-9229-49E2-AFD4-ECFEFF55F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5023" y="4216325"/>
            <a:ext cx="9612968" cy="1143320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6A8B-9533-4B05-9881-4AD0D06287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38908" y="6453387"/>
            <a:ext cx="1622410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96709-75D3-4DBF-9887-06801B45B4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584313" y="6453387"/>
            <a:ext cx="7023378" cy="404612"/>
          </a:xfrm>
        </p:spPr>
        <p:txBody>
          <a:bodyPr anchorCtr="1"/>
          <a:lstStyle>
            <a:lvl1pPr algn="ctr">
              <a:defRPr>
                <a:solidFill>
                  <a:srgbClr val="EFEDE3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EAF5-D575-4D4A-83F4-8C0A678B55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30686" y="6453387"/>
            <a:ext cx="1596295" cy="404612"/>
          </a:xfr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 lvl="0"/>
            <a:fld id="{FF14AA88-6673-4C9E-A0CA-3563D5419CA3}" type="slidenum">
              <a:t>‹N°›</a:t>
            </a:fld>
            <a:endParaRPr lang="en-US"/>
          </a:p>
        </p:txBody>
      </p:sp>
      <p:sp>
        <p:nvSpPr>
          <p:cNvPr id="7" name="Freeform 6" title="Crop Mark">
            <a:extLst>
              <a:ext uri="{FF2B5EF4-FFF2-40B4-BE49-F238E27FC236}">
                <a16:creationId xmlns:a16="http://schemas.microsoft.com/office/drawing/2014/main" id="{C8F99B1D-DDF1-4A7C-AEAD-D2625B1B90C1}"/>
              </a:ext>
            </a:extLst>
          </p:cNvPr>
          <p:cNvSpPr/>
          <p:nvPr/>
        </p:nvSpPr>
        <p:spPr>
          <a:xfrm>
            <a:off x="8151958" y="1685650"/>
            <a:ext cx="3275015" cy="4408486"/>
          </a:xfrm>
          <a:custGeom>
            <a:avLst/>
            <a:gdLst>
              <a:gd name="f0" fmla="val w"/>
              <a:gd name="f1" fmla="val h"/>
              <a:gd name="f2" fmla="val 0"/>
              <a:gd name="f3" fmla="val 4125"/>
              <a:gd name="f4" fmla="val 5554"/>
              <a:gd name="f5" fmla="val 3614"/>
              <a:gd name="f6" fmla="val 5074"/>
              <a:gd name="f7" fmla="*/ f0 1 4125"/>
              <a:gd name="f8" fmla="*/ f1 1 5554"/>
              <a:gd name="f9" fmla="+- f4 0 f2"/>
              <a:gd name="f10" fmla="+- f3 0 f2"/>
              <a:gd name="f11" fmla="*/ f10 1 4125"/>
              <a:gd name="f12" fmla="*/ f9 1 5554"/>
              <a:gd name="f13" fmla="*/ 0 1 f11"/>
              <a:gd name="f14" fmla="*/ f3 1 f11"/>
              <a:gd name="f15" fmla="*/ 0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4125" h="5554">
                <a:moveTo>
                  <a:pt x="f5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6"/>
                </a:lnTo>
                <a:lnTo>
                  <a:pt x="f5" y="f6"/>
                </a:lnTo>
                <a:lnTo>
                  <a:pt x="f5" y="f2"/>
                </a:lnTo>
                <a:close/>
              </a:path>
            </a:pathLst>
          </a:custGeom>
          <a:solidFill>
            <a:srgbClr val="EFEDE3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73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A6F3-123D-4802-9AA1-E109567BAC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8C12-D63A-46B5-A1DB-3779AE07F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9D4BF-361A-4869-8DA9-861F22C8F66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25405" y="2286000"/>
            <a:ext cx="4447787" cy="35814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5796D-AE2A-4B48-85AB-0A516EECAA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7C516-471F-4C93-A41C-4D52722AEA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F9025-54B8-4309-B927-A8D7C67D8F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4E47A0-466D-4415-829E-30252B127DE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8CC0-FECB-465E-8722-CAF17D67FA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C3E54-7822-41A7-9590-B92C90B52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E929B-7399-49EE-9689-8594C4B5012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371600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42887-92BC-4EFA-B392-55484BDE931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25012" y="2340864"/>
            <a:ext cx="4443983" cy="823910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5D3F5-C8F1-46DB-BCDD-CA71306DF8A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25012" y="3305208"/>
            <a:ext cx="4443983" cy="25621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67546-BC87-4F01-9709-40927391AF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6EDC7-1354-4E3F-A8A9-14407717AE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286C5-D321-401F-A68B-0E3983333B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09E2D6-1876-4D4F-BC8B-6C63C410440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2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236B-AF7A-4A08-9F5F-1E06BB02FB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0DCD2-2FE5-4E89-B9AB-8E4E18EF0C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1ABB6-670F-4CDB-9CA1-2BD8AA9F36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6E69C-B0DD-413D-909B-18C9866278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BBA84F-63E6-4FCD-BF8E-D364C89BE00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A5CDF-748F-4DDD-A9BE-513A23AE1E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A7D3-1AA7-4F9E-898D-764E6EC1A1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94D43-131C-4304-9CBF-CE09D405D7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967C90-EF7B-4DAC-96D5-279457C833B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EB9A9777-1E13-4FE6-9783-C96472958BA4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B42BC9-CE91-4D3B-BE33-7E32A327A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2F25F1-540B-4F6B-9B38-4305FF01C7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56023" y="685800"/>
            <a:ext cx="5212080" cy="51752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C0519-EA66-4F29-A94C-110E0B7929D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6347"/>
            <a:ext cx="3855723" cy="3011055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B2D8689-0DB1-4B7B-838E-FC60A9AEE5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4713104-0924-4544-B7DA-91D9B744FE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FBDACF3-F450-450A-9DBB-39005468DB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59A352A8-DF9C-49C2-9DDB-FA36CE11F735}" type="slidenum">
              <a:t>‹N°›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820449BA-DA25-4A0E-9D5F-D9713F1A7548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18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title="Background Shape">
            <a:extLst>
              <a:ext uri="{FF2B5EF4-FFF2-40B4-BE49-F238E27FC236}">
                <a16:creationId xmlns:a16="http://schemas.microsoft.com/office/drawing/2014/main" id="{7DBDC247-3C20-4478-9AA8-0FE98F225A23}"/>
              </a:ext>
            </a:extLst>
          </p:cNvPr>
          <p:cNvSpPr/>
          <p:nvPr/>
        </p:nvSpPr>
        <p:spPr>
          <a:xfrm>
            <a:off x="0" y="374"/>
            <a:ext cx="5303520" cy="6857625"/>
          </a:xfrm>
          <a:prstGeom prst="rect">
            <a:avLst/>
          </a:prstGeom>
          <a:solidFill>
            <a:srgbClr val="8C8D8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4917E-7E16-489F-B65D-519345698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3" y="685800"/>
            <a:ext cx="3855723" cy="2157883"/>
          </a:xfr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B147A73-3C2A-44EC-8197-BD3590D6878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532120" y="0"/>
            <a:ext cx="6659876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F15A7B3-681E-4FD2-8D82-8C96D8AC22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3903" y="2855963"/>
            <a:ext cx="3855723" cy="3011430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B36C07-D277-4143-8B56-009DD0D6C4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23903" y="6453387"/>
            <a:ext cx="1204575" cy="4046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BC0C41B-B5B4-4310-BD5A-2B45C4E4B0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205944" y="6453387"/>
            <a:ext cx="2373672" cy="404612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948748E-6C4E-4690-B9E2-B1EDFB38CE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83136" y="6453387"/>
            <a:ext cx="1596295" cy="404612"/>
          </a:xfrm>
        </p:spPr>
        <p:txBody>
          <a:bodyPr/>
          <a:lstStyle>
            <a:lvl1pPr>
              <a:defRPr/>
            </a:lvl1pPr>
          </a:lstStyle>
          <a:p>
            <a:pPr lvl="0"/>
            <a:fld id="{8D9FF232-E052-471D-A3BE-D9F94755A498}" type="slidenum">
              <a:t>‹N°›</a:t>
            </a:fld>
            <a:endParaRPr lang="en-US"/>
          </a:p>
        </p:txBody>
      </p:sp>
      <p:sp>
        <p:nvSpPr>
          <p:cNvPr id="9" name="Rectangle 8" title="Divider Bar">
            <a:extLst>
              <a:ext uri="{FF2B5EF4-FFF2-40B4-BE49-F238E27FC236}">
                <a16:creationId xmlns:a16="http://schemas.microsoft.com/office/drawing/2014/main" id="{81314B93-2A68-4A0F-862E-D93BA350C512}"/>
              </a:ext>
            </a:extLst>
          </p:cNvPr>
          <p:cNvSpPr/>
          <p:nvPr/>
        </p:nvSpPr>
        <p:spPr>
          <a:xfrm>
            <a:off x="5303520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5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305C1-FA8E-4212-818E-7CE8D24140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90445-89E0-4847-BE4F-705B44DEC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35AF-DB05-4365-940D-A74EAB3BE55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390646" y="6453387"/>
            <a:ext cx="120457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r>
              <a:rPr lang="fr-FR"/>
              <a:t>2/27/2020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DB84-114A-4E70-B460-8FC76360D8D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893563" y="6453387"/>
            <a:ext cx="6280830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2CBF-246C-4C93-8FD1-63D8D28169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472735" y="6453387"/>
            <a:ext cx="1596295" cy="40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191B0E"/>
                </a:solidFill>
                <a:uFillTx/>
                <a:latin typeface="Franklin Gothic Book"/>
              </a:defRPr>
            </a:lvl1pPr>
          </a:lstStyle>
          <a:p>
            <a:pPr lvl="0"/>
            <a:fld id="{D6C148ED-7935-4820-9D8A-43BF7E56F0DF}" type="slidenum">
              <a:t>‹N°›</a:t>
            </a:fld>
            <a:endParaRPr lang="en-US"/>
          </a:p>
        </p:txBody>
      </p:sp>
      <p:sp>
        <p:nvSpPr>
          <p:cNvPr id="7" name="Rectangle 8" title="Side bar">
            <a:extLst>
              <a:ext uri="{FF2B5EF4-FFF2-40B4-BE49-F238E27FC236}">
                <a16:creationId xmlns:a16="http://schemas.microsoft.com/office/drawing/2014/main" id="{ED7D51AE-1E06-4A82-AB1E-EED25D0F3EF0}"/>
              </a:ext>
            </a:extLst>
          </p:cNvPr>
          <p:cNvSpPr/>
          <p:nvPr/>
        </p:nvSpPr>
        <p:spPr>
          <a:xfrm>
            <a:off x="478094" y="374"/>
            <a:ext cx="228600" cy="6858000"/>
          </a:xfrm>
          <a:prstGeom prst="rect">
            <a:avLst/>
          </a:prstGeom>
          <a:solidFill>
            <a:srgbClr val="191B0E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89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</p:titleStyle>
    <p:bodyStyle>
      <a:lvl1pPr marL="384048" marR="0" lvl="0" indent="-384048" algn="l" defTabSz="914400" rtl="0" fontAlgn="auto" hangingPunct="1">
        <a:lnSpc>
          <a:spcPct val="94000"/>
        </a:lnSpc>
        <a:spcBef>
          <a:spcPts val="10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20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1pPr>
      <a:lvl2pPr marL="914400" marR="0" lvl="1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fr-FR" sz="20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2pPr>
      <a:lvl3pPr marL="1371600" marR="0" lvl="2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18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3pPr>
      <a:lvl4pPr marL="1828800" marR="0" lvl="3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–"/>
        <a:tabLst/>
        <a:defRPr lang="fr-FR" sz="1800" b="0" i="1" u="none" strike="noStrike" kern="1200" cap="none" spc="0" baseline="0">
          <a:solidFill>
            <a:srgbClr val="191B0E"/>
          </a:solidFill>
          <a:uFillTx/>
          <a:latin typeface="Franklin Gothic Book"/>
        </a:defRPr>
      </a:lvl4pPr>
      <a:lvl5pPr marL="2286000" marR="0" lvl="4" indent="-384048" algn="l" defTabSz="914400" rtl="0" fontAlgn="auto" hangingPunct="1">
        <a:lnSpc>
          <a:spcPct val="94000"/>
        </a:lnSpc>
        <a:spcBef>
          <a:spcPts val="500"/>
        </a:spcBef>
        <a:spcAft>
          <a:spcPts val="200"/>
        </a:spcAft>
        <a:buSzPct val="100000"/>
        <a:buFont typeface="Franklin Gothic Book" pitchFamily="34"/>
        <a:buChar char="■"/>
        <a:tabLst/>
        <a:defRPr lang="fr-FR" sz="1600" b="0" i="0" u="none" strike="noStrike" kern="1200" cap="none" spc="0" baseline="0">
          <a:solidFill>
            <a:srgbClr val="191B0E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ACE5D-9644-45CC-A566-92FB265C4A4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/>
              <a:t>Editcalc v1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D30B46-849F-4E80-B93E-707F8194B0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/>
              <a:t>Par Jacky, Anthony, et Rabah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DADBB-2B6C-4726-847E-3601E6C8AE5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DFBD469-C758-4C3F-823E-B536504403B8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6C3FF-C8E6-4FCD-96F5-7138CBC8B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117" y="727999"/>
            <a:ext cx="4161697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Maquette finale</a:t>
            </a:r>
          </a:p>
        </p:txBody>
      </p:sp>
      <p:pic>
        <p:nvPicPr>
          <p:cNvPr id="3" name="Espace réservé du contenu 4" descr="Une image contenant texte, dessin&#10;&#10;Description générée automatiquement">
            <a:extLst>
              <a:ext uri="{FF2B5EF4-FFF2-40B4-BE49-F238E27FC236}">
                <a16:creationId xmlns:a16="http://schemas.microsoft.com/office/drawing/2014/main" id="{62E26DD4-D6DA-40AC-86FB-A3C3615E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4">
            <a:off x="-1185218" y="1185218"/>
            <a:ext cx="6872100" cy="4501664"/>
          </a:xfrm>
        </p:spPr>
      </p:pic>
      <p:cxnSp>
        <p:nvCxnSpPr>
          <p:cNvPr id="4" name="Connecteur droit 10">
            <a:extLst>
              <a:ext uri="{FF2B5EF4-FFF2-40B4-BE49-F238E27FC236}">
                <a16:creationId xmlns:a16="http://schemas.microsoft.com/office/drawing/2014/main" id="{5E1501C2-3E3C-4DB5-8425-35762B3B9D61}"/>
              </a:ext>
            </a:extLst>
          </p:cNvPr>
          <p:cNvCxnSpPr/>
          <p:nvPr/>
        </p:nvCxnSpPr>
        <p:spPr>
          <a:xfrm flipH="1" flipV="1">
            <a:off x="4719117" y="6296741"/>
            <a:ext cx="840581" cy="1406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ZoneTexte 18">
            <a:extLst>
              <a:ext uri="{FF2B5EF4-FFF2-40B4-BE49-F238E27FC236}">
                <a16:creationId xmlns:a16="http://schemas.microsoft.com/office/drawing/2014/main" id="{B6591818-A1D8-4D04-94CC-CD0FA79B6433}"/>
              </a:ext>
            </a:extLst>
          </p:cNvPr>
          <p:cNvSpPr txBox="1"/>
          <p:nvPr/>
        </p:nvSpPr>
        <p:spPr>
          <a:xfrm>
            <a:off x="5657438" y="6112078"/>
            <a:ext cx="18897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#Maquette2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6C4516-602A-47F5-9220-30556C15A65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5">
            <a:extLst>
              <a:ext uri="{FF2B5EF4-FFF2-40B4-BE49-F238E27FC236}">
                <a16:creationId xmlns:a16="http://schemas.microsoft.com/office/drawing/2014/main" id="{CF52A2C4-C139-4663-ADC7-0988B444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827"/>
          <a:stretch>
            <a:fillRect/>
          </a:stretch>
        </p:blipFill>
        <p:spPr>
          <a:xfrm>
            <a:off x="18" y="0"/>
            <a:ext cx="1219197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6440412-4646-4E04-BC9E-85213FD26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9736" y="2135776"/>
            <a:ext cx="4891884" cy="1025938"/>
          </a:xfrm>
          <a:solidFill>
            <a:srgbClr val="000000">
              <a:alpha val="80000"/>
            </a:srgbClr>
          </a:solidFill>
        </p:spPr>
        <p:txBody>
          <a:bodyPr anchor="ctr"/>
          <a:lstStyle/>
          <a:p>
            <a:pPr lvl="0"/>
            <a:r>
              <a:rPr lang="fr-FR" sz="3600">
                <a:solidFill>
                  <a:srgbClr val="EFEDE3"/>
                </a:solidFill>
                <a:latin typeface="Georgia Pro Cond Semibold" pitchFamily="18"/>
              </a:rPr>
              <a:t>Présentation technique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EDBFB98-38C3-47A2-9013-1398AE5F5A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9736" y="3161714"/>
            <a:ext cx="4891884" cy="1420836"/>
          </a:xfrm>
          <a:solidFill>
            <a:srgbClr val="000000">
              <a:alpha val="8000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Utilisation des composants Swing</a:t>
            </a:r>
          </a:p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Création d’une interface Homme-Machine</a:t>
            </a:r>
          </a:p>
          <a:p>
            <a:pPr marL="0" lvl="0" indent="0">
              <a:buNone/>
            </a:pPr>
            <a:r>
              <a:rPr lang="fr-FR" sz="1900" dirty="0">
                <a:solidFill>
                  <a:srgbClr val="EFEDE3"/>
                </a:solidFill>
              </a:rPr>
              <a:t>- Modification du design et du code source</a:t>
            </a:r>
          </a:p>
          <a:p>
            <a:pPr marL="0" lvl="0" indent="0">
              <a:buNone/>
            </a:pPr>
            <a:endParaRPr lang="fr-FR" sz="1900" dirty="0">
              <a:solidFill>
                <a:srgbClr val="EFEDE3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A212D5-E10A-4B92-8517-8B63478FE1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CA8D3-85E3-46A9-A862-78B2EDCEC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309" y="507034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La création et disposition des éléments</a:t>
            </a:r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B8320340-E26A-44C9-B4EB-A26D65BBEB6C}"/>
              </a:ext>
            </a:extLst>
          </p:cNvPr>
          <p:cNvSpPr txBox="1"/>
          <p:nvPr/>
        </p:nvSpPr>
        <p:spPr>
          <a:xfrm>
            <a:off x="1001487" y="1531272"/>
            <a:ext cx="997131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Les composants Swing permettent de créer les éléments graphique.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Les éléments sont disposés manuellement, et leurs apparences peuvent être modifiées depuis la palette Swing,</a:t>
            </a:r>
            <a:endParaRPr lang="fr-FR" sz="20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59C6F05C-A90E-42E2-AD73-619098B7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6" y="2813745"/>
            <a:ext cx="10193758" cy="353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C5DE8D-86A5-4144-BEF0-1CF60D687D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43364-D7F6-4EDA-94DA-6E5C5F05C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9227" y="500268"/>
            <a:ext cx="9601200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La programmation des éléments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C2D510F-C4C0-465D-A23B-C0D10E0B1A0C}"/>
              </a:ext>
            </a:extLst>
          </p:cNvPr>
          <p:cNvSpPr txBox="1"/>
          <p:nvPr/>
        </p:nvSpPr>
        <p:spPr>
          <a:xfrm>
            <a:off x="1219196" y="1571533"/>
            <a:ext cx="9939125" cy="1292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Disposer les éléments ne suffit pas, il faut les lier, leur attribuer des méthodes…</a:t>
            </a:r>
            <a:r>
              <a:rPr lang="fr-FR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Bahnschrift Light" pitchFamily="34"/>
              </a:rPr>
              <a:t>etc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Bahnschrift Light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Pour cela, nous devons aller dans « Source » ou bien faire un double-clic sur l’élément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" pitchFamily="34"/>
              </a:rPr>
              <a:t>qu’on veut programmer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Franklin Gothic Book"/>
            </a:endParaRP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85F17F3F-4EA8-4A1D-91D5-03A7FD6B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791" y="2736954"/>
            <a:ext cx="3792080" cy="362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4EFFBC-EE1F-405C-B2EB-6FA36B65514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B0AF043-DA63-4AF5-8261-9866C1CF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98" y="3057525"/>
            <a:ext cx="7138182" cy="742950"/>
          </a:xfrm>
        </p:spPr>
        <p:txBody>
          <a:bodyPr>
            <a:noAutofit/>
          </a:bodyPr>
          <a:lstStyle/>
          <a:p>
            <a:r>
              <a:rPr lang="fr-FR" sz="6600" dirty="0">
                <a:latin typeface="Georgia Pro Cond Semibold" pitchFamily="18"/>
              </a:rPr>
              <a:t>Descriptif du code</a:t>
            </a:r>
            <a:endParaRPr lang="fr-FR" sz="6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DB9426-AF5E-4F86-A8E4-A35184A7D37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4369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ordinateur, portable, capture d’écran, équipement électronique&#10;&#10;Description générée automatiquement">
            <a:extLst>
              <a:ext uri="{FF2B5EF4-FFF2-40B4-BE49-F238E27FC236}">
                <a16:creationId xmlns:a16="http://schemas.microsoft.com/office/drawing/2014/main" id="{D7DA1CFB-37D2-4A3F-BA94-A081CDE74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18710" r="4436" b="30753"/>
          <a:stretch/>
        </p:blipFill>
        <p:spPr>
          <a:xfrm>
            <a:off x="0" y="129752"/>
            <a:ext cx="7226710" cy="2691406"/>
          </a:xfrm>
          <a:prstGeom prst="rect">
            <a:avLst/>
          </a:prstGeom>
        </p:spPr>
      </p:pic>
      <p:pic>
        <p:nvPicPr>
          <p:cNvPr id="12" name="Image 11" descr="Une image contenant ordinateur, portable, capture d’écran, équipement électronique&#10;&#10;Description générée automatiquement">
            <a:extLst>
              <a:ext uri="{FF2B5EF4-FFF2-40B4-BE49-F238E27FC236}">
                <a16:creationId xmlns:a16="http://schemas.microsoft.com/office/drawing/2014/main" id="{D4EBA3FD-6588-4EEC-AD0F-B72DCBFEF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26667" r="4314" b="12903"/>
          <a:stretch/>
        </p:blipFill>
        <p:spPr>
          <a:xfrm>
            <a:off x="5510980" y="3283095"/>
            <a:ext cx="6681020" cy="2956483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3D97E44-E469-4F1B-AC78-9F37313E31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ordinateur, équipement électronique, portable, moniteur&#10;&#10;Description générée automatiquement">
            <a:extLst>
              <a:ext uri="{FF2B5EF4-FFF2-40B4-BE49-F238E27FC236}">
                <a16:creationId xmlns:a16="http://schemas.microsoft.com/office/drawing/2014/main" id="{BE7B07AB-6D4C-4215-8393-F82EF530B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4" t="18710" r="3710" b="12949"/>
          <a:stretch/>
        </p:blipFill>
        <p:spPr>
          <a:xfrm>
            <a:off x="1859022" y="1085608"/>
            <a:ext cx="9394722" cy="4686783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EB517CA-D65F-4C3A-BA8D-DE70AC1BBE2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ordinateur, capture d’écran, assis&#10;&#10;Description générée automatiquement">
            <a:extLst>
              <a:ext uri="{FF2B5EF4-FFF2-40B4-BE49-F238E27FC236}">
                <a16:creationId xmlns:a16="http://schemas.microsoft.com/office/drawing/2014/main" id="{91C38501-F78D-4EE7-9010-5C82000F4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9077" r="3423" b="5333"/>
          <a:stretch/>
        </p:blipFill>
        <p:spPr>
          <a:xfrm>
            <a:off x="1601474" y="837027"/>
            <a:ext cx="9467556" cy="5183945"/>
          </a:xfrm>
          <a:prstGeom prst="rect">
            <a:avLst/>
          </a:prstGeo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F2F1FC4-B2E0-43FF-8D6A-B9C3B342FE1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3C03EC7-EA8D-472A-8FD0-70DF8A0D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20860" r="3468" b="48920"/>
          <a:stretch/>
        </p:blipFill>
        <p:spPr>
          <a:xfrm>
            <a:off x="0" y="206478"/>
            <a:ext cx="9468465" cy="20724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87B8915-D263-4321-93B6-585466A4A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30322" r="4073" b="5993"/>
          <a:stretch/>
        </p:blipFill>
        <p:spPr>
          <a:xfrm>
            <a:off x="3663947" y="2476373"/>
            <a:ext cx="8528053" cy="3977014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1D77662-20E6-45AB-971D-ECF19ACE95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67FF6-C9F7-4BC8-AB03-231004959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995" y="467395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E3D21-04F0-48F3-9D5E-9B3AA8623D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6604" y="2252614"/>
            <a:ext cx="5240216" cy="3877532"/>
          </a:xfrm>
        </p:spPr>
        <p:txBody>
          <a:bodyPr/>
          <a:lstStyle/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Ressources logicielles :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 err="1">
                <a:latin typeface="Bahnschrift Light" pitchFamily="34"/>
              </a:rPr>
              <a:t>Netbeans</a:t>
            </a:r>
            <a:r>
              <a:rPr lang="fr-FR" dirty="0">
                <a:latin typeface="Bahnschrift Light" pitchFamily="34"/>
              </a:rPr>
              <a:t> et Swing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>
                <a:latin typeface="Bahnschrift Light" pitchFamily="34"/>
              </a:rPr>
              <a:t>Discord (Communication)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r>
              <a:rPr lang="fr-FR" dirty="0">
                <a:latin typeface="Bahnschrift Light" pitchFamily="34"/>
              </a:rPr>
              <a:t>Trello (Organisation des tâches)</a:t>
            </a:r>
          </a:p>
          <a:p>
            <a:pPr lvl="0">
              <a:lnSpc>
                <a:spcPct val="84000"/>
              </a:lnSpc>
              <a:buFont typeface="Wingdings" pitchFamily="2"/>
              <a:buChar char="§"/>
            </a:pPr>
            <a:endParaRPr lang="fr-FR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Ressources humaines :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professeurs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tiers (amis, camarades, connaissances, collègues…</a:t>
            </a:r>
            <a:r>
              <a:rPr lang="fr-FR" dirty="0" err="1">
                <a:latin typeface="Bahnschrift Light" pitchFamily="34"/>
              </a:rPr>
              <a:t>etc</a:t>
            </a:r>
            <a:r>
              <a:rPr lang="fr-FR" dirty="0">
                <a:latin typeface="Bahnschrift Light" pitchFamily="34"/>
              </a:rPr>
              <a:t>)</a:t>
            </a:r>
          </a:p>
        </p:txBody>
      </p:sp>
      <p:pic>
        <p:nvPicPr>
          <p:cNvPr id="4" name="Image 6" descr="Une image contenant boîte, assis, brique, signe&#10;&#10;Description générée automatiquement">
            <a:extLst>
              <a:ext uri="{FF2B5EF4-FFF2-40B4-BE49-F238E27FC236}">
                <a16:creationId xmlns:a16="http://schemas.microsoft.com/office/drawing/2014/main" id="{92CFDE06-8DBE-4678-8267-4942B4F2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9991">
            <a:off x="7513551" y="1257384"/>
            <a:ext cx="2125093" cy="245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67E3F495-F696-416D-A179-317CAD09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8459590" y="2698257"/>
            <a:ext cx="2727408" cy="267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7B72AA4-D838-44DA-B4EE-B2667921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3">
            <a:off x="7918209" y="4446655"/>
            <a:ext cx="1988243" cy="1988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1BEF3659-1644-462A-B28D-179F4CEE036F}"/>
              </a:ext>
            </a:extLst>
          </p:cNvPr>
          <p:cNvCxnSpPr/>
          <p:nvPr/>
        </p:nvCxnSpPr>
        <p:spPr>
          <a:xfrm flipH="1" flipV="1">
            <a:off x="9935276" y="1953295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ZoneTexte 14">
            <a:extLst>
              <a:ext uri="{FF2B5EF4-FFF2-40B4-BE49-F238E27FC236}">
                <a16:creationId xmlns:a16="http://schemas.microsoft.com/office/drawing/2014/main" id="{444CD183-FE92-49A6-B68B-913AAEC2698D}"/>
              </a:ext>
            </a:extLst>
          </p:cNvPr>
          <p:cNvSpPr txBox="1"/>
          <p:nvPr/>
        </p:nvSpPr>
        <p:spPr>
          <a:xfrm>
            <a:off x="10875535" y="1775664"/>
            <a:ext cx="12215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Netbeans</a:t>
            </a:r>
          </a:p>
        </p:txBody>
      </p:sp>
      <p:cxnSp>
        <p:nvCxnSpPr>
          <p:cNvPr id="9" name="Connecteur droit 16">
            <a:extLst>
              <a:ext uri="{FF2B5EF4-FFF2-40B4-BE49-F238E27FC236}">
                <a16:creationId xmlns:a16="http://schemas.microsoft.com/office/drawing/2014/main" id="{1473F83A-9449-4F35-BA25-0DCC79960611}"/>
              </a:ext>
            </a:extLst>
          </p:cNvPr>
          <p:cNvCxnSpPr/>
          <p:nvPr/>
        </p:nvCxnSpPr>
        <p:spPr>
          <a:xfrm flipH="1" flipV="1">
            <a:off x="7735522" y="3946696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EC8691E8-22E4-46E2-88E4-C6440ED134D7}"/>
              </a:ext>
            </a:extLst>
          </p:cNvPr>
          <p:cNvCxnSpPr/>
          <p:nvPr/>
        </p:nvCxnSpPr>
        <p:spPr>
          <a:xfrm flipH="1" flipV="1">
            <a:off x="9935276" y="6116074"/>
            <a:ext cx="840580" cy="14072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1" name="ZoneTexte 18">
            <a:extLst>
              <a:ext uri="{FF2B5EF4-FFF2-40B4-BE49-F238E27FC236}">
                <a16:creationId xmlns:a16="http://schemas.microsoft.com/office/drawing/2014/main" id="{483F8EE1-3CA5-476E-852F-EACB52CA3747}"/>
              </a:ext>
            </a:extLst>
          </p:cNvPr>
          <p:cNvSpPr txBox="1"/>
          <p:nvPr/>
        </p:nvSpPr>
        <p:spPr>
          <a:xfrm>
            <a:off x="6596499" y="3762024"/>
            <a:ext cx="104783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Discord</a:t>
            </a: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A88C905E-191B-4728-9BAB-2573B1D7987E}"/>
              </a:ext>
            </a:extLst>
          </p:cNvPr>
          <p:cNvSpPr txBox="1"/>
          <p:nvPr/>
        </p:nvSpPr>
        <p:spPr>
          <a:xfrm>
            <a:off x="10875535" y="5931411"/>
            <a:ext cx="12215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Trello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35D7C5AE-6AF0-48D9-82BF-FEEA44C391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strVal val="0,5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822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822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22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822"/>
                            </p:stCondLst>
                            <p:childTnLst>
                              <p:par>
                                <p:cTn id="7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322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322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322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E8B29-E077-4FDB-894B-3C72707ED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6612" y="498503"/>
            <a:ext cx="4285943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69015-6F0B-40B2-BDB2-43485914A0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847852" y="1836920"/>
            <a:ext cx="9601200" cy="4238327"/>
          </a:xfrm>
        </p:spPr>
        <p:txBody>
          <a:bodyPr/>
          <a:lstStyle/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Présentation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……………………………………………………………………………………………………Page 3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Compréhension du besoin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…………………………………………………………………………Page 4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Choix du thème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………………………………………………………………………………………………Page 8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Maquettes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…………………………………………………………………………………………………….….Page 9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Présentation technique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……………………………………………………………………………..Page 11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Organisation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………………………………………………………………………………………………….Page 19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Intégration continue 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………………………………………………………………………………….Page 21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Bilan 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……………………………………………………………………………………………………………....Page 25</a:t>
            </a:r>
          </a:p>
          <a:p>
            <a:pPr marL="0" lvl="0" indent="0" algn="r">
              <a:lnSpc>
                <a:spcPct val="70000"/>
              </a:lnSpc>
              <a:buNone/>
            </a:pPr>
            <a:r>
              <a:rPr lang="fr-FR" sz="2400" b="1" dirty="0">
                <a:latin typeface="Bahnschrift SemiLight" pitchFamily="34"/>
              </a:rPr>
              <a:t>Conclusion </a:t>
            </a:r>
            <a:r>
              <a:rPr lang="fr-FR" sz="2400" dirty="0">
                <a:latin typeface="Bahnschrift SemiLight" pitchFamily="34"/>
              </a:rPr>
              <a:t>……………………………………………………………………………………………………Page 28</a:t>
            </a:r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  <a:p>
            <a:pPr marL="0" lvl="0" indent="0">
              <a:buNone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654F23-7CB7-4C55-A3CF-0ED4866F529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D1FADD2A-5FCC-457F-AFD2-B61C2E5DE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18215"/>
              </p:ext>
            </p:extLst>
          </p:nvPr>
        </p:nvGraphicFramePr>
        <p:xfrm>
          <a:off x="1987073" y="388729"/>
          <a:ext cx="8859115" cy="132752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444907">
                  <a:extLst>
                    <a:ext uri="{9D8B030D-6E8A-4147-A177-3AD203B41FA5}">
                      <a16:colId xmlns:a16="http://schemas.microsoft.com/office/drawing/2014/main" val="3862589976"/>
                    </a:ext>
                  </a:extLst>
                </a:gridCol>
                <a:gridCol w="984452">
                  <a:extLst>
                    <a:ext uri="{9D8B030D-6E8A-4147-A177-3AD203B41FA5}">
                      <a16:colId xmlns:a16="http://schemas.microsoft.com/office/drawing/2014/main" val="3924686254"/>
                    </a:ext>
                  </a:extLst>
                </a:gridCol>
                <a:gridCol w="1003023">
                  <a:extLst>
                    <a:ext uri="{9D8B030D-6E8A-4147-A177-3AD203B41FA5}">
                      <a16:colId xmlns:a16="http://schemas.microsoft.com/office/drawing/2014/main" val="136859612"/>
                    </a:ext>
                  </a:extLst>
                </a:gridCol>
                <a:gridCol w="1105683">
                  <a:extLst>
                    <a:ext uri="{9D8B030D-6E8A-4147-A177-3AD203B41FA5}">
                      <a16:colId xmlns:a16="http://schemas.microsoft.com/office/drawing/2014/main" val="4215016276"/>
                    </a:ext>
                  </a:extLst>
                </a:gridCol>
                <a:gridCol w="974686">
                  <a:extLst>
                    <a:ext uri="{9D8B030D-6E8A-4147-A177-3AD203B41FA5}">
                      <a16:colId xmlns:a16="http://schemas.microsoft.com/office/drawing/2014/main" val="2419096505"/>
                    </a:ext>
                  </a:extLst>
                </a:gridCol>
                <a:gridCol w="1106661">
                  <a:extLst>
                    <a:ext uri="{9D8B030D-6E8A-4147-A177-3AD203B41FA5}">
                      <a16:colId xmlns:a16="http://schemas.microsoft.com/office/drawing/2014/main" val="1251618501"/>
                    </a:ext>
                  </a:extLst>
                </a:gridCol>
                <a:gridCol w="1047993">
                  <a:extLst>
                    <a:ext uri="{9D8B030D-6E8A-4147-A177-3AD203B41FA5}">
                      <a16:colId xmlns:a16="http://schemas.microsoft.com/office/drawing/2014/main" val="2154592662"/>
                    </a:ext>
                  </a:extLst>
                </a:gridCol>
                <a:gridCol w="1191710">
                  <a:extLst>
                    <a:ext uri="{9D8B030D-6E8A-4147-A177-3AD203B41FA5}">
                      <a16:colId xmlns:a16="http://schemas.microsoft.com/office/drawing/2014/main" val="2277917745"/>
                    </a:ext>
                  </a:extLst>
                </a:gridCol>
              </a:tblGrid>
              <a:tr h="336380">
                <a:tc gridSpan="8"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latin typeface="Bahnschrift Light" pitchFamily="34"/>
                        </a:rPr>
                        <a:t>Du 26 novembre au 30 novembre</a:t>
                      </a:r>
                      <a:endParaRPr lang="fr-FR" sz="1400" b="1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672193"/>
                  </a:ext>
                </a:extLst>
              </a:tr>
              <a:tr h="325819"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Jours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Lundi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Mardi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Mercredi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Jeudi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Vendredi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Samedi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Dimanche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861734"/>
                  </a:ext>
                </a:extLst>
              </a:tr>
              <a:tr h="665326"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Disponibilité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73821"/>
                  </a:ext>
                </a:extLst>
              </a:tr>
            </a:tbl>
          </a:graphicData>
        </a:graphic>
      </p:graphicFrame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B38D7941-09A4-4617-BA4A-6EF0F9E6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41607"/>
              </p:ext>
            </p:extLst>
          </p:nvPr>
        </p:nvGraphicFramePr>
        <p:xfrm>
          <a:off x="1987073" y="2344530"/>
          <a:ext cx="8859115" cy="132752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444907">
                  <a:extLst>
                    <a:ext uri="{9D8B030D-6E8A-4147-A177-3AD203B41FA5}">
                      <a16:colId xmlns:a16="http://schemas.microsoft.com/office/drawing/2014/main" val="1530887408"/>
                    </a:ext>
                  </a:extLst>
                </a:gridCol>
                <a:gridCol w="984452">
                  <a:extLst>
                    <a:ext uri="{9D8B030D-6E8A-4147-A177-3AD203B41FA5}">
                      <a16:colId xmlns:a16="http://schemas.microsoft.com/office/drawing/2014/main" val="138275145"/>
                    </a:ext>
                  </a:extLst>
                </a:gridCol>
                <a:gridCol w="1003023">
                  <a:extLst>
                    <a:ext uri="{9D8B030D-6E8A-4147-A177-3AD203B41FA5}">
                      <a16:colId xmlns:a16="http://schemas.microsoft.com/office/drawing/2014/main" val="3395640655"/>
                    </a:ext>
                  </a:extLst>
                </a:gridCol>
                <a:gridCol w="1105683">
                  <a:extLst>
                    <a:ext uri="{9D8B030D-6E8A-4147-A177-3AD203B41FA5}">
                      <a16:colId xmlns:a16="http://schemas.microsoft.com/office/drawing/2014/main" val="2114993025"/>
                    </a:ext>
                  </a:extLst>
                </a:gridCol>
                <a:gridCol w="974686">
                  <a:extLst>
                    <a:ext uri="{9D8B030D-6E8A-4147-A177-3AD203B41FA5}">
                      <a16:colId xmlns:a16="http://schemas.microsoft.com/office/drawing/2014/main" val="964539591"/>
                    </a:ext>
                  </a:extLst>
                </a:gridCol>
                <a:gridCol w="1106661">
                  <a:extLst>
                    <a:ext uri="{9D8B030D-6E8A-4147-A177-3AD203B41FA5}">
                      <a16:colId xmlns:a16="http://schemas.microsoft.com/office/drawing/2014/main" val="1061838296"/>
                    </a:ext>
                  </a:extLst>
                </a:gridCol>
                <a:gridCol w="1047993">
                  <a:extLst>
                    <a:ext uri="{9D8B030D-6E8A-4147-A177-3AD203B41FA5}">
                      <a16:colId xmlns:a16="http://schemas.microsoft.com/office/drawing/2014/main" val="2217667141"/>
                    </a:ext>
                  </a:extLst>
                </a:gridCol>
                <a:gridCol w="1191710">
                  <a:extLst>
                    <a:ext uri="{9D8B030D-6E8A-4147-A177-3AD203B41FA5}">
                      <a16:colId xmlns:a16="http://schemas.microsoft.com/office/drawing/2014/main" val="3284453828"/>
                    </a:ext>
                  </a:extLst>
                </a:gridCol>
              </a:tblGrid>
              <a:tr h="336380">
                <a:tc gridSpan="8"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0000"/>
                          </a:solidFill>
                          <a:latin typeface="Bahnschrift Light" pitchFamily="34"/>
                        </a:rPr>
                        <a:t>Du 2 décembre au 24 janvier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62943"/>
                  </a:ext>
                </a:extLst>
              </a:tr>
              <a:tr h="325819"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Jours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Lundi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Mardi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Mercredi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Jeudi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Vendredi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Samedi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Dimanche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2793342"/>
                  </a:ext>
                </a:extLst>
              </a:tr>
              <a:tr h="665326"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Disponibilité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977257"/>
                  </a:ext>
                </a:extLst>
              </a:tr>
            </a:tbl>
          </a:graphicData>
        </a:graphic>
      </p:graphicFrame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635F995F-EF96-40E4-AF6C-FCADA84FD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500035"/>
              </p:ext>
            </p:extLst>
          </p:nvPr>
        </p:nvGraphicFramePr>
        <p:xfrm>
          <a:off x="1987073" y="4300331"/>
          <a:ext cx="8859115" cy="1439283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444907">
                  <a:extLst>
                    <a:ext uri="{9D8B030D-6E8A-4147-A177-3AD203B41FA5}">
                      <a16:colId xmlns:a16="http://schemas.microsoft.com/office/drawing/2014/main" val="3708315251"/>
                    </a:ext>
                  </a:extLst>
                </a:gridCol>
                <a:gridCol w="984452">
                  <a:extLst>
                    <a:ext uri="{9D8B030D-6E8A-4147-A177-3AD203B41FA5}">
                      <a16:colId xmlns:a16="http://schemas.microsoft.com/office/drawing/2014/main" val="1697097828"/>
                    </a:ext>
                  </a:extLst>
                </a:gridCol>
                <a:gridCol w="1003023">
                  <a:extLst>
                    <a:ext uri="{9D8B030D-6E8A-4147-A177-3AD203B41FA5}">
                      <a16:colId xmlns:a16="http://schemas.microsoft.com/office/drawing/2014/main" val="3346256774"/>
                    </a:ext>
                  </a:extLst>
                </a:gridCol>
                <a:gridCol w="1105683">
                  <a:extLst>
                    <a:ext uri="{9D8B030D-6E8A-4147-A177-3AD203B41FA5}">
                      <a16:colId xmlns:a16="http://schemas.microsoft.com/office/drawing/2014/main" val="1889654116"/>
                    </a:ext>
                  </a:extLst>
                </a:gridCol>
                <a:gridCol w="974686">
                  <a:extLst>
                    <a:ext uri="{9D8B030D-6E8A-4147-A177-3AD203B41FA5}">
                      <a16:colId xmlns:a16="http://schemas.microsoft.com/office/drawing/2014/main" val="2077321099"/>
                    </a:ext>
                  </a:extLst>
                </a:gridCol>
                <a:gridCol w="1106661">
                  <a:extLst>
                    <a:ext uri="{9D8B030D-6E8A-4147-A177-3AD203B41FA5}">
                      <a16:colId xmlns:a16="http://schemas.microsoft.com/office/drawing/2014/main" val="97001521"/>
                    </a:ext>
                  </a:extLst>
                </a:gridCol>
                <a:gridCol w="1047993">
                  <a:extLst>
                    <a:ext uri="{9D8B030D-6E8A-4147-A177-3AD203B41FA5}">
                      <a16:colId xmlns:a16="http://schemas.microsoft.com/office/drawing/2014/main" val="283342521"/>
                    </a:ext>
                  </a:extLst>
                </a:gridCol>
                <a:gridCol w="1191710">
                  <a:extLst>
                    <a:ext uri="{9D8B030D-6E8A-4147-A177-3AD203B41FA5}">
                      <a16:colId xmlns:a16="http://schemas.microsoft.com/office/drawing/2014/main" val="3087760207"/>
                    </a:ext>
                  </a:extLst>
                </a:gridCol>
              </a:tblGrid>
              <a:tr h="364699">
                <a:tc gridSpan="8"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0000"/>
                          </a:solidFill>
                          <a:latin typeface="Bahnschrift Light" pitchFamily="34"/>
                        </a:rPr>
                        <a:t>Du 28 janvier à aujourd’hui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424709"/>
                  </a:ext>
                </a:extLst>
              </a:tr>
              <a:tr h="353251"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Jours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Lundi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Mardi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Mercredi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Jeudi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Vendredi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Samedi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Dimanche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5368875"/>
                  </a:ext>
                </a:extLst>
              </a:tr>
              <a:tr h="721333"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Disponibilité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FF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latin typeface="Bahnschrift Light" pitchFamily="34"/>
                        </a:rPr>
                        <a:t> </a:t>
                      </a:r>
                      <a:endParaRPr lang="fr-FR" sz="140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Bahnschrift Light" pitchFamily="34"/>
                        </a:rPr>
                        <a:t> </a:t>
                      </a:r>
                      <a:endParaRPr lang="fr-FR" sz="1400" dirty="0">
                        <a:latin typeface="Bahnschrift Light" pitchFamily="34"/>
                        <a:ea typeface="Calibri" pitchFamily="34"/>
                        <a:cs typeface="Times New Roman" pitchFamily="18"/>
                      </a:endParaRPr>
                    </a:p>
                  </a:txBody>
                  <a:tcPr marL="68580" marR="68580" marT="0" marB="0" anchor="ctr">
                    <a:solidFill>
                      <a:srgbClr val="00B0F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393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AE342E0-BB0D-4DD7-BC19-13BB5498A0A7}"/>
              </a:ext>
            </a:extLst>
          </p:cNvPr>
          <p:cNvSpPr/>
          <p:nvPr/>
        </p:nvSpPr>
        <p:spPr>
          <a:xfrm>
            <a:off x="3239097" y="6147584"/>
            <a:ext cx="713926" cy="321685"/>
          </a:xfrm>
          <a:prstGeom prst="rect">
            <a:avLst/>
          </a:prstGeom>
          <a:solidFill>
            <a:srgbClr val="FF000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FA6E73-8B61-43BC-AB5C-2F9A343DD7D6}"/>
              </a:ext>
            </a:extLst>
          </p:cNvPr>
          <p:cNvSpPr txBox="1"/>
          <p:nvPr/>
        </p:nvSpPr>
        <p:spPr>
          <a:xfrm>
            <a:off x="4093695" y="6123755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Indisponible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4C489-5420-4080-B0D0-88A83A558E48}"/>
              </a:ext>
            </a:extLst>
          </p:cNvPr>
          <p:cNvSpPr/>
          <p:nvPr/>
        </p:nvSpPr>
        <p:spPr>
          <a:xfrm>
            <a:off x="7348026" y="6149367"/>
            <a:ext cx="713926" cy="321685"/>
          </a:xfrm>
          <a:prstGeom prst="rect">
            <a:avLst/>
          </a:prstGeom>
          <a:solidFill>
            <a:srgbClr val="00B0F0">
              <a:alpha val="75000"/>
            </a:srgbClr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C618CE-0779-4CC0-984C-35848812BF70}"/>
              </a:ext>
            </a:extLst>
          </p:cNvPr>
          <p:cNvSpPr txBox="1"/>
          <p:nvPr/>
        </p:nvSpPr>
        <p:spPr>
          <a:xfrm>
            <a:off x="8182709" y="6132387"/>
            <a:ext cx="226489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Disponible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7A3623-3747-410D-9F63-74CFD9CDD44F}"/>
              </a:ext>
            </a:extLst>
          </p:cNvPr>
          <p:cNvSpPr txBox="1"/>
          <p:nvPr/>
        </p:nvSpPr>
        <p:spPr>
          <a:xfrm rot="5400013">
            <a:off x="-1233549" y="3822445"/>
            <a:ext cx="490080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0" i="0" u="none" strike="noStrike" kern="1200" cap="none" spc="0" baseline="0">
                <a:solidFill>
                  <a:srgbClr val="000000"/>
                </a:solidFill>
                <a:uFillTx/>
                <a:latin typeface="Georgia Pro Cond Semibold" pitchFamily="18"/>
              </a:rPr>
              <a:t>Planning</a:t>
            </a:r>
          </a:p>
        </p:txBody>
      </p:sp>
      <p:sp>
        <p:nvSpPr>
          <p:cNvPr id="10" name="ZoneTexte 4">
            <a:extLst>
              <a:ext uri="{FF2B5EF4-FFF2-40B4-BE49-F238E27FC236}">
                <a16:creationId xmlns:a16="http://schemas.microsoft.com/office/drawing/2014/main" id="{62011B84-05F7-429C-99AF-C0E702BD921F}"/>
              </a:ext>
            </a:extLst>
          </p:cNvPr>
          <p:cNvSpPr txBox="1"/>
          <p:nvPr/>
        </p:nvSpPr>
        <p:spPr>
          <a:xfrm rot="16200004">
            <a:off x="8979714" y="2224867"/>
            <a:ext cx="592249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Pour plus d’informations, consultez le Tableau de bord 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81362F2-1C97-489E-9D19-7748F98922E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1BFAA-A78F-42FD-8DD5-486A8F0F2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3534" y="322774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Une solution envisageable : </a:t>
            </a:r>
            <a:br>
              <a:rPr lang="fr-FR">
                <a:latin typeface="Georgia Pro Cond Semibold" pitchFamily="18"/>
              </a:rPr>
            </a:br>
            <a:r>
              <a:rPr lang="fr-FR">
                <a:latin typeface="Georgia Pro Cond Semibold" pitchFamily="18"/>
              </a:rPr>
              <a:t>L’intégration continue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F4891-C424-4CC8-8AC8-F312BB7527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95109" y="2455019"/>
            <a:ext cx="4883426" cy="358140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84000"/>
              </a:lnSpc>
              <a:buNone/>
            </a:pPr>
            <a:r>
              <a:rPr lang="fr-FR" dirty="0">
                <a:latin typeface="Bahnschrift Light" pitchFamily="34"/>
              </a:rPr>
              <a:t>Dans le cadre de notre projet, nous aurions pu mettre en place un processus d’intégration continue.</a:t>
            </a:r>
          </a:p>
          <a:p>
            <a:pPr marL="0" lvl="0" indent="0">
              <a:lnSpc>
                <a:spcPct val="84000"/>
              </a:lnSpc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r>
              <a:rPr lang="fr-FR" sz="3200" dirty="0">
                <a:latin typeface="Bahnschrift Light" pitchFamily="34"/>
              </a:rPr>
              <a:t>Il consiste en quoi ?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Intégrer continuellement du code dans l’application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Gérer les phases de test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Organiser</a:t>
            </a:r>
          </a:p>
          <a:p>
            <a:pPr lvl="0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Repérer immédiatement les erreurs</a:t>
            </a:r>
          </a:p>
          <a:p>
            <a:pPr marL="0" lvl="0" indent="0">
              <a:lnSpc>
                <a:spcPct val="84000"/>
              </a:lnSpc>
              <a:buNone/>
            </a:pPr>
            <a:endParaRPr lang="fr-FR" sz="1600" dirty="0"/>
          </a:p>
        </p:txBody>
      </p:sp>
      <p:pic>
        <p:nvPicPr>
          <p:cNvPr id="4" name="Image 4" descr="Une image contenant mètre&#10;&#10;Description générée automatiquement">
            <a:extLst>
              <a:ext uri="{FF2B5EF4-FFF2-40B4-BE49-F238E27FC236}">
                <a16:creationId xmlns:a16="http://schemas.microsoft.com/office/drawing/2014/main" id="{3105862E-2166-4896-83A0-B42E5524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8" r="1835"/>
          <a:stretch>
            <a:fillRect/>
          </a:stretch>
        </p:blipFill>
        <p:spPr>
          <a:xfrm>
            <a:off x="1136370" y="2953383"/>
            <a:ext cx="4883426" cy="203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01849B8-8D19-4408-97C3-4F0A62391C75}"/>
              </a:ext>
            </a:extLst>
          </p:cNvPr>
          <p:cNvSpPr/>
          <p:nvPr/>
        </p:nvSpPr>
        <p:spPr>
          <a:xfrm rot="16200004">
            <a:off x="10237704" y="3302602"/>
            <a:ext cx="3509293" cy="2769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Pour plus d’informations, consultez les Mémoires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03AB0D3-9CC4-4E09-A160-F6C59E0B0D6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52DE1-3833-4542-9108-9FDEDAD85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9027" y="447223"/>
            <a:ext cx="10888391" cy="1485900"/>
          </a:xfrm>
        </p:spPr>
        <p:txBody>
          <a:bodyPr/>
          <a:lstStyle/>
          <a:p>
            <a:pPr lvl="0"/>
            <a:r>
              <a:rPr lang="fr-FR" sz="4300">
                <a:latin typeface="Georgia Pro Cond Semibold" pitchFamily="18"/>
              </a:rPr>
              <a:t>Quelques outils de déploiement envisageable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5B11D-E250-4236-B3E9-79F62FDED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8174" y="3055289"/>
            <a:ext cx="5057336" cy="2060920"/>
          </a:xfrm>
        </p:spPr>
        <p:txBody>
          <a:bodyPr/>
          <a:lstStyle/>
          <a:p>
            <a:pPr marL="0" lvl="0" indent="0">
              <a:lnSpc>
                <a:spcPct val="84000"/>
              </a:lnSpc>
              <a:buNone/>
            </a:pPr>
            <a:r>
              <a:rPr lang="fr-FR" sz="1900" dirty="0">
                <a:latin typeface="Bahnschrift Light" pitchFamily="34"/>
              </a:rPr>
              <a:t>L’intégration continue est un processus puissant lorsqu’on l’utilise correctement, améliorant grandement l’organisation du projet, mais la freinant si il est mal utilisé.</a:t>
            </a:r>
          </a:p>
          <a:p>
            <a:pPr marL="0" lvl="0" indent="0">
              <a:lnSpc>
                <a:spcPct val="84000"/>
              </a:lnSpc>
              <a:buNone/>
            </a:pPr>
            <a:r>
              <a:rPr lang="fr-FR" sz="1900" dirty="0">
                <a:latin typeface="Bahnschrift Light" pitchFamily="34"/>
              </a:rPr>
              <a:t>Il existe une panoplie d’outils de déploiement qui permettent de faciliter ce processus</a:t>
            </a:r>
          </a:p>
        </p:txBody>
      </p:sp>
      <p:pic>
        <p:nvPicPr>
          <p:cNvPr id="4" name="Image 4" descr="Une image contenant portable, arrêt, oiseau, horloge&#10;&#10;Description générée automatiquement">
            <a:extLst>
              <a:ext uri="{FF2B5EF4-FFF2-40B4-BE49-F238E27FC236}">
                <a16:creationId xmlns:a16="http://schemas.microsoft.com/office/drawing/2014/main" id="{072E9E21-630F-46CC-A084-4F6E1402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97952">
            <a:off x="6818551" y="5281474"/>
            <a:ext cx="3797887" cy="684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 descr="Une image contenant fenêtre, chope, signe&#10;&#10;Description générée automatiquement">
            <a:extLst>
              <a:ext uri="{FF2B5EF4-FFF2-40B4-BE49-F238E27FC236}">
                <a16:creationId xmlns:a16="http://schemas.microsoft.com/office/drawing/2014/main" id="{3B22D7A1-040B-46AB-AA8F-6558ABE7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15" y="3010424"/>
            <a:ext cx="1932172" cy="266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F372DA25-5BA3-4D7D-A7A0-73C0BBCE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3" y="1582981"/>
            <a:ext cx="2060920" cy="206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eur droit 10">
            <a:extLst>
              <a:ext uri="{FF2B5EF4-FFF2-40B4-BE49-F238E27FC236}">
                <a16:creationId xmlns:a16="http://schemas.microsoft.com/office/drawing/2014/main" id="{56002F7B-249F-406C-AB47-DE7D7985B97D}"/>
              </a:ext>
            </a:extLst>
          </p:cNvPr>
          <p:cNvCxnSpPr/>
          <p:nvPr/>
        </p:nvCxnSpPr>
        <p:spPr>
          <a:xfrm flipH="1" flipV="1">
            <a:off x="9778611" y="1868887"/>
            <a:ext cx="840581" cy="1406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Connecteur droit 10">
            <a:extLst>
              <a:ext uri="{FF2B5EF4-FFF2-40B4-BE49-F238E27FC236}">
                <a16:creationId xmlns:a16="http://schemas.microsoft.com/office/drawing/2014/main" id="{18F9158E-393E-4661-91A0-2BA2A62A8188}"/>
              </a:ext>
            </a:extLst>
          </p:cNvPr>
          <p:cNvCxnSpPr/>
          <p:nvPr/>
        </p:nvCxnSpPr>
        <p:spPr>
          <a:xfrm flipH="1" flipV="1">
            <a:off x="8791873" y="4251237"/>
            <a:ext cx="840581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9" name="Connecteur droit 10">
            <a:extLst>
              <a:ext uri="{FF2B5EF4-FFF2-40B4-BE49-F238E27FC236}">
                <a16:creationId xmlns:a16="http://schemas.microsoft.com/office/drawing/2014/main" id="{AF58E7AC-3CB8-406D-B44D-1534C1708D44}"/>
              </a:ext>
            </a:extLst>
          </p:cNvPr>
          <p:cNvCxnSpPr/>
          <p:nvPr/>
        </p:nvCxnSpPr>
        <p:spPr>
          <a:xfrm flipH="1" flipV="1">
            <a:off x="7951293" y="6437732"/>
            <a:ext cx="840580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ZoneTexte 14">
            <a:extLst>
              <a:ext uri="{FF2B5EF4-FFF2-40B4-BE49-F238E27FC236}">
                <a16:creationId xmlns:a16="http://schemas.microsoft.com/office/drawing/2014/main" id="{91716D55-F2D1-42DE-83F9-000EA6083160}"/>
              </a:ext>
            </a:extLst>
          </p:cNvPr>
          <p:cNvSpPr txBox="1"/>
          <p:nvPr/>
        </p:nvSpPr>
        <p:spPr>
          <a:xfrm>
            <a:off x="10716100" y="1684224"/>
            <a:ext cx="124343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TeamCity</a:t>
            </a:r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5C33E000-B1AA-488F-9060-24B7FD8E3281}"/>
              </a:ext>
            </a:extLst>
          </p:cNvPr>
          <p:cNvSpPr txBox="1"/>
          <p:nvPr/>
        </p:nvSpPr>
        <p:spPr>
          <a:xfrm>
            <a:off x="7721422" y="4032238"/>
            <a:ext cx="14907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Jenkins</a:t>
            </a:r>
          </a:p>
        </p:txBody>
      </p:sp>
      <p:sp>
        <p:nvSpPr>
          <p:cNvPr id="12" name="ZoneTexte 16">
            <a:extLst>
              <a:ext uri="{FF2B5EF4-FFF2-40B4-BE49-F238E27FC236}">
                <a16:creationId xmlns:a16="http://schemas.microsoft.com/office/drawing/2014/main" id="{35129ECB-7388-4F9D-AFCB-50A1D29054AD}"/>
              </a:ext>
            </a:extLst>
          </p:cNvPr>
          <p:cNvSpPr txBox="1"/>
          <p:nvPr/>
        </p:nvSpPr>
        <p:spPr>
          <a:xfrm>
            <a:off x="6815800" y="6238375"/>
            <a:ext cx="147553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Bamboo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8474840-BADF-435E-8BFF-407E30D114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D518C-C5FA-4785-8311-066F469E1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1347" y="432584"/>
            <a:ext cx="9938823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Présentation générale de quelques outils</a:t>
            </a:r>
            <a:br>
              <a:rPr lang="fr-FR" dirty="0">
                <a:latin typeface="Georgia Pro Cond Semibold" pitchFamily="18"/>
              </a:rPr>
            </a:br>
            <a:r>
              <a:rPr lang="fr-FR" dirty="0">
                <a:latin typeface="Georgia Pro Cond Semibold" pitchFamily="18"/>
              </a:rPr>
              <a:t>de CI/CD*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82738-CA03-48C7-96EA-C003C104058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67830" y="1998408"/>
            <a:ext cx="9601200" cy="4375055"/>
          </a:xfrm>
        </p:spPr>
        <p:txBody>
          <a:bodyPr>
            <a:normAutofit/>
          </a:bodyPr>
          <a:lstStyle/>
          <a:p>
            <a:pPr lvl="0">
              <a:lnSpc>
                <a:spcPct val="84000"/>
              </a:lnSpc>
            </a:pPr>
            <a:r>
              <a:rPr lang="fr-FR" sz="2800" dirty="0" err="1">
                <a:latin typeface="Bahnschrift Light" pitchFamily="34"/>
              </a:rPr>
              <a:t>TeamCity</a:t>
            </a:r>
            <a:endParaRPr lang="fr-FR" sz="280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 err="1">
                <a:latin typeface="Bahnschrift Light" pitchFamily="34"/>
              </a:rPr>
              <a:t>Gated</a:t>
            </a:r>
            <a:r>
              <a:rPr lang="fr-FR" sz="1600" i="0" dirty="0">
                <a:latin typeface="Bahnschrift Light" pitchFamily="34"/>
              </a:rPr>
              <a:t> </a:t>
            </a:r>
            <a:r>
              <a:rPr lang="fr-FR" sz="1600" i="0" dirty="0" err="1">
                <a:latin typeface="Bahnschrift Light" pitchFamily="34"/>
              </a:rPr>
              <a:t>commits</a:t>
            </a:r>
            <a:endParaRPr lang="fr-FR" sz="1600" i="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Fonctionne sur toutes les plateformes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Automatisation des phases de test</a:t>
            </a:r>
          </a:p>
          <a:p>
            <a:pPr lvl="0">
              <a:lnSpc>
                <a:spcPct val="84000"/>
              </a:lnSpc>
            </a:pPr>
            <a:r>
              <a:rPr lang="fr-FR" sz="2800" dirty="0">
                <a:latin typeface="Bahnschrift Light" pitchFamily="34"/>
              </a:rPr>
              <a:t>Jenkins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Open Source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Communauté très actif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Plus de 1000 plugins</a:t>
            </a:r>
          </a:p>
          <a:p>
            <a:pPr lvl="0">
              <a:lnSpc>
                <a:spcPct val="84000"/>
              </a:lnSpc>
            </a:pPr>
            <a:r>
              <a:rPr lang="fr-FR" sz="2800" dirty="0" err="1">
                <a:latin typeface="Bahnschrift Light" pitchFamily="34"/>
              </a:rPr>
              <a:t>Bamboo</a:t>
            </a:r>
            <a:endParaRPr lang="fr-FR" sz="2800" dirty="0">
              <a:latin typeface="Bahnschrift Light" pitchFamily="34"/>
            </a:endParaRP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Extensions préinstallés (Ex: </a:t>
            </a:r>
            <a:r>
              <a:rPr lang="fr-FR" sz="1600" i="0" dirty="0" err="1">
                <a:latin typeface="Bahnschrift Light" pitchFamily="34"/>
              </a:rPr>
              <a:t>Hipchat</a:t>
            </a:r>
            <a:r>
              <a:rPr lang="fr-FR" sz="1600" i="0" dirty="0">
                <a:latin typeface="Bahnschrift Light" pitchFamily="34"/>
              </a:rPr>
              <a:t>)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Grande variété d’extensions</a:t>
            </a:r>
          </a:p>
          <a:p>
            <a:pPr lvl="1"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sz="1600" i="0" dirty="0">
                <a:latin typeface="Bahnschrift Light" pitchFamily="34"/>
              </a:rPr>
              <a:t>Supporte le déploiement et la gestion des versions</a:t>
            </a: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  <a:p>
            <a:pPr marL="0" lvl="0" indent="0">
              <a:lnSpc>
                <a:spcPct val="84000"/>
              </a:lnSpc>
              <a:buNone/>
            </a:pPr>
            <a:endParaRPr lang="fr-FR" sz="2800" dirty="0">
              <a:latin typeface="Bahnschrift Light" pitchFamily="34"/>
            </a:endParaRPr>
          </a:p>
          <a:p>
            <a:pPr lvl="0">
              <a:lnSpc>
                <a:spcPct val="84000"/>
              </a:lnSpc>
            </a:pPr>
            <a:endParaRPr lang="fr-FR" sz="2800" dirty="0">
              <a:latin typeface="Bahnschrift Light" pitchFamily="34"/>
            </a:endParaRP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0E29CDC0-35C3-4F09-AE6C-709391497AC5}"/>
              </a:ext>
            </a:extLst>
          </p:cNvPr>
          <p:cNvSpPr txBox="1"/>
          <p:nvPr/>
        </p:nvSpPr>
        <p:spPr>
          <a:xfrm rot="16200004">
            <a:off x="9007850" y="2492155"/>
            <a:ext cx="5922495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*CI/CD : Continuous Integration/Continuous Delivery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3DA1BE-EF21-4D47-AA90-18E29CE1747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39E84-60E5-4818-9B26-B4A58E331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1484" y="582564"/>
            <a:ext cx="11120512" cy="1485900"/>
          </a:xfrm>
        </p:spPr>
        <p:txBody>
          <a:bodyPr/>
          <a:lstStyle/>
          <a:p>
            <a:pPr lvl="0"/>
            <a:r>
              <a:rPr lang="fr-FR">
                <a:latin typeface="Georgia Pro Cond Semibold" pitchFamily="18"/>
              </a:rPr>
              <a:t>Schéma du processus d’intégration continue</a:t>
            </a:r>
          </a:p>
        </p:txBody>
      </p:sp>
      <p:pic>
        <p:nvPicPr>
          <p:cNvPr id="3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E58C0C-0531-4410-9164-84C6BDF98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829" y="1662882"/>
            <a:ext cx="9645667" cy="453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19B9E3-53D3-426A-AE54-252DA74AC0B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1F349-81A4-4068-9FC6-C209F1435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9518" y="526127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Bilan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49045-F371-4FD4-9835-547D0DF1485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1892103"/>
            <a:ext cx="9601200" cy="4965896"/>
          </a:xfrm>
        </p:spPr>
        <p:txBody>
          <a:bodyPr/>
          <a:lstStyle/>
          <a:p>
            <a:pPr lvl="0"/>
            <a:r>
              <a:rPr lang="fr-FR" sz="2800" dirty="0">
                <a:latin typeface="Bahnschrift Light" pitchFamily="34"/>
              </a:rPr>
              <a:t>Synthèse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Projet enrichissant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Travail par équipe de 3 efficace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Approfondissement des connaissances en JAVA</a:t>
            </a:r>
          </a:p>
          <a:p>
            <a:pPr lvl="1">
              <a:buFont typeface="Arial" pitchFamily="34"/>
              <a:buChar char="•"/>
            </a:pPr>
            <a:r>
              <a:rPr lang="fr-FR" i="0" dirty="0">
                <a:latin typeface="Bahnschrift Light" pitchFamily="34"/>
              </a:rPr>
              <a:t>Découverte de l’interface Homme-Machine avec SWING</a:t>
            </a: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lvl="0"/>
            <a:r>
              <a:rPr lang="fr-FR" sz="2800" dirty="0">
                <a:latin typeface="Bahnschrift Light" pitchFamily="34"/>
              </a:rPr>
              <a:t>Les objectifs ont-ils été atteints ?</a:t>
            </a:r>
          </a:p>
          <a:p>
            <a:pPr marL="0" lvl="0" indent="0">
              <a:buNone/>
            </a:pPr>
            <a:r>
              <a:rPr lang="fr-FR" dirty="0">
                <a:latin typeface="Bahnschrift Light" pitchFamily="34"/>
              </a:rPr>
              <a:t>Les objectifs ont bien été atteints, le cahier des charges a bien été respecté</a:t>
            </a:r>
          </a:p>
          <a:p>
            <a:pPr lvl="0"/>
            <a:endParaRPr lang="fr-FR" sz="2800" dirty="0">
              <a:latin typeface="Bahnschrift Light" pitchFamily="34"/>
            </a:endParaRPr>
          </a:p>
        </p:txBody>
      </p:sp>
      <p:pic>
        <p:nvPicPr>
          <p:cNvPr id="4" name="Graphique 4" descr="Liste de contrôle">
            <a:extLst>
              <a:ext uri="{FF2B5EF4-FFF2-40B4-BE49-F238E27FC236}">
                <a16:creationId xmlns:a16="http://schemas.microsoft.com/office/drawing/2014/main" id="{7AE16890-DC19-4CAB-987F-99C9B918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3782" y="1681444"/>
            <a:ext cx="3004855" cy="30048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14DDB-6A52-4C88-9F8D-53C0B736387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D8612D-5E54-4FF3-A693-826CAF0DB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1285" y="375425"/>
            <a:ext cx="9601200" cy="1485900"/>
          </a:xfrm>
        </p:spPr>
        <p:txBody>
          <a:bodyPr anchorCtr="1"/>
          <a:lstStyle/>
          <a:p>
            <a:pPr lvl="0" algn="ctr"/>
            <a:r>
              <a:rPr lang="fr-FR" sz="3600">
                <a:latin typeface="Georgia Pro Cond Semibold" pitchFamily="18"/>
              </a:rPr>
              <a:t>En quoi le développement du projet nous a apporté quelque chose ?</a:t>
            </a:r>
            <a:br>
              <a:rPr lang="fr-FR" sz="2600"/>
            </a:br>
            <a:endParaRPr lang="fr-FR" sz="2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C0B670-AAC1-4E19-AEE7-EDEC668A52F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>
                <a:latin typeface="Bahnschrift Light" pitchFamily="34"/>
              </a:rPr>
              <a:t>La découverte de l’interface Homme-Machine avec SWING</a:t>
            </a:r>
          </a:p>
          <a:p>
            <a:pPr lvl="0"/>
            <a:r>
              <a:rPr lang="fr-FR" dirty="0">
                <a:latin typeface="Bahnschrift Light" pitchFamily="34"/>
              </a:rPr>
              <a:t>L’Étude et travail à partir d’un cahier des charges imposé</a:t>
            </a:r>
          </a:p>
          <a:p>
            <a:pPr lvl="0"/>
            <a:r>
              <a:rPr lang="fr-FR" dirty="0">
                <a:latin typeface="Bahnschrift Light" pitchFamily="34"/>
              </a:rPr>
              <a:t>La mise en condition avec un client fictif</a:t>
            </a:r>
          </a:p>
          <a:p>
            <a:pPr lvl="0"/>
            <a:r>
              <a:rPr lang="fr-FR" dirty="0">
                <a:latin typeface="Bahnschrift Light" pitchFamily="34"/>
              </a:rPr>
              <a:t>Le renforcement des bases en JAVA</a:t>
            </a:r>
          </a:p>
          <a:p>
            <a:pPr lvl="0"/>
            <a:r>
              <a:rPr lang="fr-FR" dirty="0">
                <a:latin typeface="Bahnschrift Light" pitchFamily="34"/>
              </a:rPr>
              <a:t>Une alternance de travail en groupe et en autonomie</a:t>
            </a:r>
          </a:p>
          <a:p>
            <a:pPr lvl="0"/>
            <a:r>
              <a:rPr lang="fr-FR" dirty="0">
                <a:latin typeface="Bahnschrift Light" pitchFamily="34"/>
              </a:rPr>
              <a:t>Une meilleure organisation des tâches à accomplir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2A46F3-4A19-4EFE-B73C-0791D3028CEB}"/>
              </a:ext>
            </a:extLst>
          </p:cNvPr>
          <p:cNvSpPr txBox="1"/>
          <p:nvPr/>
        </p:nvSpPr>
        <p:spPr>
          <a:xfrm rot="733718">
            <a:off x="8820439" y="712573"/>
            <a:ext cx="2433712" cy="54784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5000" b="0" i="0" u="none" strike="noStrike" kern="1200" cap="none" spc="0" baseline="0" dirty="0">
                <a:solidFill>
                  <a:srgbClr val="000000"/>
                </a:solidFill>
                <a:uFillTx/>
                <a:latin typeface="Algerian" pitchFamily="82"/>
              </a:rPr>
              <a:t>+</a:t>
            </a:r>
          </a:p>
        </p:txBody>
      </p:sp>
      <p:sp>
        <p:nvSpPr>
          <p:cNvPr id="5" name="Ellipse 5">
            <a:extLst>
              <a:ext uri="{FF2B5EF4-FFF2-40B4-BE49-F238E27FC236}">
                <a16:creationId xmlns:a16="http://schemas.microsoft.com/office/drawing/2014/main" id="{D0D7C96E-C204-4D21-9320-CED5604549BB}"/>
              </a:ext>
            </a:extLst>
          </p:cNvPr>
          <p:cNvSpPr/>
          <p:nvPr/>
        </p:nvSpPr>
        <p:spPr>
          <a:xfrm>
            <a:off x="8650269" y="2002883"/>
            <a:ext cx="3061484" cy="30614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01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9E02E04-D75A-4136-B28A-254E76C0457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2C161-46D4-4E06-B120-838541043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9221" y="433059"/>
            <a:ext cx="10614071" cy="1485900"/>
          </a:xfrm>
        </p:spPr>
        <p:txBody>
          <a:bodyPr anchorCtr="1"/>
          <a:lstStyle/>
          <a:p>
            <a:pPr lvl="0" algn="ctr"/>
            <a:r>
              <a:rPr lang="fr-FR" sz="3600">
                <a:latin typeface="Georgia Pro Cond Semibold" pitchFamily="18"/>
              </a:rPr>
              <a:t>Quelles ont été les difficultés </a:t>
            </a:r>
            <a:br>
              <a:rPr lang="fr-FR" sz="3600">
                <a:latin typeface="Georgia Pro Cond Semibold" pitchFamily="18"/>
              </a:rPr>
            </a:br>
            <a:r>
              <a:rPr lang="fr-FR" sz="3600">
                <a:latin typeface="Georgia Pro Cond Semibold" pitchFamily="18"/>
              </a:rPr>
              <a:t>rencontrées ?</a:t>
            </a:r>
            <a:r>
              <a:rPr lang="fr-FR" sz="3600" b="1"/>
              <a:t> </a:t>
            </a:r>
            <a:br>
              <a:rPr lang="fr-FR" sz="2600"/>
            </a:br>
            <a:endParaRPr lang="fr-FR" sz="2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09BF16-1A1C-45B1-AC19-246CE6FDF2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286000"/>
            <a:ext cx="6506303" cy="3581403"/>
          </a:xfrm>
        </p:spPr>
        <p:txBody>
          <a:bodyPr/>
          <a:lstStyle/>
          <a:p>
            <a:pPr lvl="0"/>
            <a:r>
              <a:rPr lang="fr-FR" dirty="0"/>
              <a:t>L’Organisation du temps</a:t>
            </a:r>
          </a:p>
          <a:p>
            <a:pPr lvl="0"/>
            <a:r>
              <a:rPr lang="fr-FR" dirty="0"/>
              <a:t>Le stage</a:t>
            </a:r>
          </a:p>
          <a:p>
            <a:pPr lvl="0"/>
            <a:r>
              <a:rPr lang="fr-FR" dirty="0"/>
              <a:t>Une interface Homme-Machine encore inconnu il y a peu</a:t>
            </a:r>
          </a:p>
          <a:p>
            <a:pPr lvl="0"/>
            <a:r>
              <a:rPr lang="fr-FR" dirty="0"/>
              <a:t>Difficultés à adapter le code source à l’interface graphique</a:t>
            </a:r>
          </a:p>
          <a:p>
            <a:pPr lvl="0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E5CC8-3C3F-4D76-BC40-96221525D334}"/>
              </a:ext>
            </a:extLst>
          </p:cNvPr>
          <p:cNvSpPr txBox="1"/>
          <p:nvPr/>
        </p:nvSpPr>
        <p:spPr>
          <a:xfrm rot="526388">
            <a:off x="9276065" y="453945"/>
            <a:ext cx="2433712" cy="62478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0" b="0" i="0" u="none" strike="noStrike" kern="1200" cap="none" spc="0" baseline="0" dirty="0">
                <a:solidFill>
                  <a:srgbClr val="000000"/>
                </a:solidFill>
                <a:uFillTx/>
                <a:latin typeface="Algerian" pitchFamily="82"/>
              </a:rPr>
              <a:t>-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DB71B8A-3762-436C-A612-77BFF791DE53}"/>
              </a:ext>
            </a:extLst>
          </p:cNvPr>
          <p:cNvSpPr/>
          <p:nvPr/>
        </p:nvSpPr>
        <p:spPr>
          <a:xfrm>
            <a:off x="8606021" y="2047131"/>
            <a:ext cx="3061484" cy="306148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01" cap="flat">
            <a:solidFill>
              <a:srgbClr val="000000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C4E0D9B-1681-4751-BA94-D729DA42B5C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6E358-04C1-44F4-BE6E-2C80A03996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3405" y="1400067"/>
            <a:ext cx="4618972" cy="1485900"/>
          </a:xfrm>
        </p:spPr>
        <p:txBody>
          <a:bodyPr/>
          <a:lstStyle/>
          <a:p>
            <a:pPr lvl="0"/>
            <a:r>
              <a:rPr lang="fr-FR" dirty="0">
                <a:latin typeface="Georgia Pro Cond Semibold" pitchFamily="18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23A3D0-0116-46BD-884C-6CD74CF64D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83405" y="2495143"/>
            <a:ext cx="5043949" cy="4155353"/>
          </a:xfrm>
        </p:spPr>
        <p:txBody>
          <a:bodyPr/>
          <a:lstStyle/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difficultés qui ont été surmontées.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Une organisation qui ne doit pas être négligée lors du développement des prochaines version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Des technologies intéressantes qui méritent d’être étudié en profondeur</a:t>
            </a:r>
          </a:p>
          <a:p>
            <a:pPr>
              <a:lnSpc>
                <a:spcPct val="84000"/>
              </a:lnSpc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Une bonne mise en situation avec un aperçu concret du monde du développement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5FEA692-EFB6-4AC5-8623-164A3B65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877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664F1-1836-44DA-BFDF-FAD285DD8FD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8ABDA-50EB-48E8-8D2E-BFC9012A2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0275" y="1117881"/>
            <a:ext cx="3282696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  <a:ea typeface="STXihei" pitchFamily="2"/>
                <a:cs typeface="Hadassah Friedlaender" pitchFamily="18"/>
              </a:rPr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1EF841-0F66-46B4-85D2-39D38930FF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08671" y="2338578"/>
            <a:ext cx="3819110" cy="3566836"/>
          </a:xfrm>
        </p:spPr>
        <p:txBody>
          <a:bodyPr/>
          <a:lstStyle/>
          <a:p>
            <a:pPr marL="0" lvl="0" indent="0">
              <a:buNone/>
            </a:pPr>
            <a:r>
              <a:rPr lang="fr-FR">
                <a:latin typeface="Bahnschrift Light" pitchFamily="34"/>
              </a:rPr>
              <a:t>L’Editeur dénommé « EditCALC » propose des solutions éducatives pour les écoles, et souhaite proposer une application pour aider les élèves de « CP1 » à compter jusqu’à 10 à travers une interface Homme-Machine. Notre mission sera de créer cette application.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127B8EFD-6BE2-4695-8D01-E57CAA37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72" y="1117881"/>
            <a:ext cx="4622237" cy="462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40E489-B1BD-47B7-BFA6-8BBB053BF88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D8F20-70F8-4C59-8900-6D7173DA6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258" y="685800"/>
            <a:ext cx="6448751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Compréhension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0180C8-6763-4B5B-90A2-70131075FD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64247" y="2468880"/>
            <a:ext cx="6176772" cy="3033347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Afficher d’une publicité pendant 10 secondes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Générer un calcul aléatoire (addition ou soustraction)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Condamner la fermeture de la calculatrice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Afficher le résultat pendant 10 secondes après confirmation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fr-FR" dirty="0">
                <a:latin typeface="Bahnschrift Light" pitchFamily="34"/>
              </a:rPr>
              <a:t>Fermeture automatique après ce laps de temps</a:t>
            </a: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  <a:p>
            <a:pPr marL="0" lvl="0" indent="0">
              <a:buNone/>
            </a:pPr>
            <a:endParaRPr lang="fr-FR" dirty="0">
              <a:latin typeface="Bahnschrift Light" pitchFamily="34"/>
            </a:endParaRPr>
          </a:p>
        </p:txBody>
      </p:sp>
      <p:pic>
        <p:nvPicPr>
          <p:cNvPr id="4" name="Image 6" descr="Une image contenant intérieur, plafond, table, pièce&#10;&#10;Description générée automatiquement">
            <a:extLst>
              <a:ext uri="{FF2B5EF4-FFF2-40B4-BE49-F238E27FC236}">
                <a16:creationId xmlns:a16="http://schemas.microsoft.com/office/drawing/2014/main" id="{B098CB02-9025-4B4F-A403-9E1326B5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14" r="20556"/>
          <a:stretch>
            <a:fillRect/>
          </a:stretch>
        </p:blipFill>
        <p:spPr>
          <a:xfrm>
            <a:off x="0" y="9"/>
            <a:ext cx="4373547" cy="68790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80C30-0614-43A6-86E3-D08D2BD4C73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C969F-ECFE-45EF-B0DD-0817E64F8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9232" y="544287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Diagramme de cas d’utilisation</a:t>
            </a:r>
          </a:p>
        </p:txBody>
      </p:sp>
      <p:pic>
        <p:nvPicPr>
          <p:cNvPr id="3" name="Image 6" descr="Une image contenant oiseau&#10;&#10;Description générée automatiquement">
            <a:extLst>
              <a:ext uri="{FF2B5EF4-FFF2-40B4-BE49-F238E27FC236}">
                <a16:creationId xmlns:a16="http://schemas.microsoft.com/office/drawing/2014/main" id="{68393C68-B773-42F0-877E-0D7D768D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14" y="1563816"/>
            <a:ext cx="8154427" cy="461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3E9A4C-9B67-4F7F-A21E-9ADCF8295A7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8C071-B39C-4C88-8A93-57D298F43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7799" y="2686050"/>
            <a:ext cx="5444200" cy="1485900"/>
          </a:xfrm>
        </p:spPr>
        <p:txBody>
          <a:bodyPr anchorCtr="1"/>
          <a:lstStyle/>
          <a:p>
            <a:pPr lvl="0" algn="ctr"/>
            <a:r>
              <a:rPr lang="fr-FR" dirty="0">
                <a:latin typeface="Georgia Pro Cond Semibold" pitchFamily="18"/>
              </a:rPr>
              <a:t>Diagramme de classes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0AC724-8DF0-4F88-88ED-8759D7F8442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6</a:t>
            </a:fld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68F997E-EAC7-485C-9BA3-640CD2B19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12373" r="35804" b="4746"/>
          <a:stretch/>
        </p:blipFill>
        <p:spPr>
          <a:xfrm>
            <a:off x="1" y="0"/>
            <a:ext cx="6766560" cy="6864155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E8BCE-ACC4-45B9-92CB-AB8EF1EF7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484" y="537758"/>
            <a:ext cx="9601200" cy="1485900"/>
          </a:xfrm>
        </p:spPr>
        <p:txBody>
          <a:bodyPr anchorCtr="1"/>
          <a:lstStyle/>
          <a:p>
            <a:pPr lvl="0" algn="ctr"/>
            <a:r>
              <a:rPr lang="fr-FR">
                <a:latin typeface="Georgia Pro Cond Semibold" pitchFamily="18"/>
              </a:rPr>
              <a:t>Diagramme de séquence de conception</a:t>
            </a:r>
          </a:p>
        </p:txBody>
      </p:sp>
      <p:pic>
        <p:nvPicPr>
          <p:cNvPr id="3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DFF3415-B48A-4CFB-BED6-81B93AB29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965" y="1551215"/>
            <a:ext cx="9122228" cy="476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505FE0-B3F2-445A-B0CF-67B5779D806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 descr="Une image contenant extérieur, rouge, eau, grand&#10;&#10;Description générée automatiquement">
            <a:extLst>
              <a:ext uri="{FF2B5EF4-FFF2-40B4-BE49-F238E27FC236}">
                <a16:creationId xmlns:a16="http://schemas.microsoft.com/office/drawing/2014/main" id="{CF93F2C3-E59B-4B09-AE01-E2651225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33" r="1" b="1"/>
          <a:stretch>
            <a:fillRect/>
          </a:stretch>
        </p:blipFill>
        <p:spPr>
          <a:xfrm>
            <a:off x="18" y="0"/>
            <a:ext cx="12191978" cy="6858000"/>
          </a:xfrm>
          <a:prstGeom prst="rect">
            <a:avLst/>
          </a:prstGeom>
          <a:solidFill>
            <a:srgbClr val="191B0E"/>
          </a:solidFill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A258870-B97B-4A4E-85A9-49C0C8BB4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058" y="2646317"/>
            <a:ext cx="4891884" cy="1565366"/>
          </a:xfrm>
          <a:solidFill>
            <a:srgbClr val="191B0E">
              <a:alpha val="70000"/>
            </a:srgbClr>
          </a:solidFill>
        </p:spPr>
        <p:txBody>
          <a:bodyPr anchor="ctr" anchorCtr="1"/>
          <a:lstStyle/>
          <a:p>
            <a:pPr lvl="0" algn="ctr"/>
            <a:r>
              <a:rPr lang="fr-FR" sz="3600" dirty="0">
                <a:solidFill>
                  <a:srgbClr val="EFEDE3"/>
                </a:solidFill>
                <a:latin typeface="Georgia Pro Cond Semibold" pitchFamily="18"/>
              </a:rPr>
              <a:t>Choix du thème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7A08BC-C04B-426C-BD33-099850036B8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AE1D25-78D4-458E-A6E0-F1246431FA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088" y="3084442"/>
            <a:ext cx="2975110" cy="689116"/>
          </a:xfrm>
        </p:spPr>
        <p:txBody>
          <a:bodyPr/>
          <a:lstStyle/>
          <a:p>
            <a:pPr lvl="0"/>
            <a:r>
              <a:rPr lang="fr-FR" dirty="0">
                <a:latin typeface="Georgia Pro Cond Semibold" pitchFamily="18"/>
              </a:rPr>
              <a:t>Maquettes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E5B7DA3-4B9A-471D-B793-56C3E543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0013">
            <a:off x="5127451" y="437330"/>
            <a:ext cx="3392103" cy="4389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9CB7C60C-7AEF-455A-B0FF-51CDF085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1330">
            <a:off x="8135628" y="2030891"/>
            <a:ext cx="3392103" cy="4389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12">
            <a:extLst>
              <a:ext uri="{FF2B5EF4-FFF2-40B4-BE49-F238E27FC236}">
                <a16:creationId xmlns:a16="http://schemas.microsoft.com/office/drawing/2014/main" id="{F7E8744B-006A-4AF4-BBAC-097F1B8F8A96}"/>
              </a:ext>
            </a:extLst>
          </p:cNvPr>
          <p:cNvSpPr txBox="1"/>
          <p:nvPr/>
        </p:nvSpPr>
        <p:spPr>
          <a:xfrm>
            <a:off x="10316333" y="717456"/>
            <a:ext cx="144316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Bahnschrift Light" pitchFamily="34"/>
              </a:rPr>
              <a:t>#Publicité</a:t>
            </a:r>
          </a:p>
        </p:txBody>
      </p:sp>
      <p:sp>
        <p:nvSpPr>
          <p:cNvPr id="7" name="ZoneTexte 18">
            <a:extLst>
              <a:ext uri="{FF2B5EF4-FFF2-40B4-BE49-F238E27FC236}">
                <a16:creationId xmlns:a16="http://schemas.microsoft.com/office/drawing/2014/main" id="{E0183DFA-D0E3-4934-966A-B31EB7FDAB09}"/>
              </a:ext>
            </a:extLst>
          </p:cNvPr>
          <p:cNvSpPr txBox="1"/>
          <p:nvPr/>
        </p:nvSpPr>
        <p:spPr>
          <a:xfrm>
            <a:off x="5627080" y="5577501"/>
            <a:ext cx="18897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#Maquette1</a:t>
            </a:r>
          </a:p>
        </p:txBody>
      </p:sp>
      <p:cxnSp>
        <p:nvCxnSpPr>
          <p:cNvPr id="8" name="Connecteur droit 10">
            <a:extLst>
              <a:ext uri="{FF2B5EF4-FFF2-40B4-BE49-F238E27FC236}">
                <a16:creationId xmlns:a16="http://schemas.microsoft.com/office/drawing/2014/main" id="{9A939BA0-0716-4C64-8286-0ECA99D444C5}"/>
              </a:ext>
            </a:extLst>
          </p:cNvPr>
          <p:cNvCxnSpPr/>
          <p:nvPr/>
        </p:nvCxnSpPr>
        <p:spPr>
          <a:xfrm flipH="1" flipV="1">
            <a:off x="9377281" y="902119"/>
            <a:ext cx="840581" cy="14073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9" name="Connecteur droit 10">
            <a:extLst>
              <a:ext uri="{FF2B5EF4-FFF2-40B4-BE49-F238E27FC236}">
                <a16:creationId xmlns:a16="http://schemas.microsoft.com/office/drawing/2014/main" id="{ACDEFC32-6267-4921-8830-84CFF50555E4}"/>
              </a:ext>
            </a:extLst>
          </p:cNvPr>
          <p:cNvCxnSpPr/>
          <p:nvPr/>
        </p:nvCxnSpPr>
        <p:spPr>
          <a:xfrm flipH="1" flipV="1">
            <a:off x="7096557" y="5762173"/>
            <a:ext cx="840581" cy="14064"/>
          </a:xfrm>
          <a:prstGeom prst="straightConnector1">
            <a:avLst/>
          </a:prstGeom>
          <a:noFill/>
          <a:ln w="50804" cap="flat">
            <a:solidFill>
              <a:srgbClr val="000000"/>
            </a:solidFill>
            <a:prstDash val="solid"/>
            <a:miter/>
          </a:ln>
        </p:spPr>
      </p:cxn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55321BBA-7C4F-498C-B9DA-8AD6821FE4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FA16772-8024-4CCD-9B55-EE8272919B64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Cadr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664</Words>
  <Application>Microsoft Office PowerPoint</Application>
  <PresentationFormat>Grand écran</PresentationFormat>
  <Paragraphs>205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Algerian</vt:lpstr>
      <vt:lpstr>Arial</vt:lpstr>
      <vt:lpstr>Bahnschrift Light</vt:lpstr>
      <vt:lpstr>Bahnschrift SemiLight</vt:lpstr>
      <vt:lpstr>Calibri</vt:lpstr>
      <vt:lpstr>Franklin Gothic Book</vt:lpstr>
      <vt:lpstr>Georgia Pro Cond Semibold</vt:lpstr>
      <vt:lpstr>Wingdings</vt:lpstr>
      <vt:lpstr>Cadrage</vt:lpstr>
      <vt:lpstr>Editcalc v1</vt:lpstr>
      <vt:lpstr>Sommaire</vt:lpstr>
      <vt:lpstr>Présentation</vt:lpstr>
      <vt:lpstr>Compréhension du besoin</vt:lpstr>
      <vt:lpstr>Diagramme de cas d’utilisation</vt:lpstr>
      <vt:lpstr>Diagramme de classes</vt:lpstr>
      <vt:lpstr>Diagramme de séquence de conception</vt:lpstr>
      <vt:lpstr>Choix du thème </vt:lpstr>
      <vt:lpstr>Maquettes</vt:lpstr>
      <vt:lpstr>Maquette finale</vt:lpstr>
      <vt:lpstr>Présentation technique</vt:lpstr>
      <vt:lpstr>La création et disposition des éléments</vt:lpstr>
      <vt:lpstr>La programmation des éléments</vt:lpstr>
      <vt:lpstr>Descriptif du code</vt:lpstr>
      <vt:lpstr>Présentation PowerPoint</vt:lpstr>
      <vt:lpstr>Présentation PowerPoint</vt:lpstr>
      <vt:lpstr>Présentation PowerPoint</vt:lpstr>
      <vt:lpstr>Présentation PowerPoint</vt:lpstr>
      <vt:lpstr>Organisation</vt:lpstr>
      <vt:lpstr>Présentation PowerPoint</vt:lpstr>
      <vt:lpstr>Une solution envisageable :  L’intégration continue</vt:lpstr>
      <vt:lpstr>Quelques outils de déploiement envisageable</vt:lpstr>
      <vt:lpstr>Présentation générale de quelques outils de CI/CD*</vt:lpstr>
      <vt:lpstr>Schéma du processus d’intégration continue</vt:lpstr>
      <vt:lpstr>Bilan </vt:lpstr>
      <vt:lpstr>En quoi le développement du projet nous a apporté quelque chose ? </vt:lpstr>
      <vt:lpstr>Quelles ont été les difficultés  rencontrées ? 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Editcalc v1</dc:title>
  <dc:creator>Jacky TRUONG</dc:creator>
  <cp:lastModifiedBy>Jacky TRUONG</cp:lastModifiedBy>
  <cp:revision>51</cp:revision>
  <dcterms:created xsi:type="dcterms:W3CDTF">2020-02-25T15:53:21Z</dcterms:created>
  <dcterms:modified xsi:type="dcterms:W3CDTF">2020-02-29T19:48:35Z</dcterms:modified>
</cp:coreProperties>
</file>